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74"/>
  </p:notesMasterIdLst>
  <p:sldIdLst>
    <p:sldId id="262" r:id="rId2"/>
    <p:sldId id="507" r:id="rId3"/>
    <p:sldId id="263" r:id="rId4"/>
    <p:sldId id="522" r:id="rId5"/>
    <p:sldId id="513" r:id="rId6"/>
    <p:sldId id="516" r:id="rId7"/>
    <p:sldId id="517" r:id="rId8"/>
    <p:sldId id="265" r:id="rId9"/>
    <p:sldId id="514" r:id="rId10"/>
    <p:sldId id="515" r:id="rId11"/>
    <p:sldId id="518" r:id="rId12"/>
    <p:sldId id="256" r:id="rId13"/>
    <p:sldId id="520" r:id="rId14"/>
    <p:sldId id="521" r:id="rId15"/>
    <p:sldId id="523" r:id="rId16"/>
    <p:sldId id="524" r:id="rId17"/>
    <p:sldId id="525" r:id="rId18"/>
    <p:sldId id="526" r:id="rId19"/>
    <p:sldId id="527" r:id="rId20"/>
    <p:sldId id="528" r:id="rId21"/>
    <p:sldId id="553" r:id="rId22"/>
    <p:sldId id="535" r:id="rId23"/>
    <p:sldId id="529" r:id="rId24"/>
    <p:sldId id="533" r:id="rId25"/>
    <p:sldId id="534" r:id="rId26"/>
    <p:sldId id="554" r:id="rId27"/>
    <p:sldId id="536" r:id="rId28"/>
    <p:sldId id="546" r:id="rId29"/>
    <p:sldId id="542" r:id="rId30"/>
    <p:sldId id="543" r:id="rId31"/>
    <p:sldId id="539" r:id="rId32"/>
    <p:sldId id="552" r:id="rId33"/>
    <p:sldId id="540" r:id="rId34"/>
    <p:sldId id="547" r:id="rId35"/>
    <p:sldId id="550" r:id="rId36"/>
    <p:sldId id="548" r:id="rId37"/>
    <p:sldId id="549" r:id="rId38"/>
    <p:sldId id="541" r:id="rId39"/>
    <p:sldId id="555" r:id="rId40"/>
    <p:sldId id="556" r:id="rId41"/>
    <p:sldId id="557" r:id="rId42"/>
    <p:sldId id="559" r:id="rId43"/>
    <p:sldId id="560" r:id="rId44"/>
    <p:sldId id="562" r:id="rId45"/>
    <p:sldId id="561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3" r:id="rId65"/>
    <p:sldId id="551" r:id="rId66"/>
    <p:sldId id="530" r:id="rId67"/>
    <p:sldId id="531" r:id="rId68"/>
    <p:sldId id="519" r:id="rId69"/>
    <p:sldId id="532" r:id="rId70"/>
    <p:sldId id="510" r:id="rId71"/>
    <p:sldId id="511" r:id="rId72"/>
    <p:sldId id="512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B0D"/>
    <a:srgbClr val="DA580B"/>
    <a:srgbClr val="31509A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68" d="100"/>
          <a:sy n="268" d="100"/>
        </p:scale>
        <p:origin x="-104" y="-8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BCB07-FCC9-5C42-A952-EC48294F99DE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B8AF-598A-5B41-B9C1-22EA8E409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FB8AF-598A-5B41-B9C1-22EA8E409D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8/14/17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-lang.org/download/" TargetMode="External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://groovy-lang.org/download.html" TargetMode="External"/><Relationship Id="rId6" Type="http://schemas.openxmlformats.org/officeDocument/2006/relationships/hyperlink" Target="https://www.java.com/en/download/" TargetMode="External"/><Relationship Id="rId7" Type="http://schemas.openxmlformats.org/officeDocument/2006/relationships/hyperlink" Target="https://www.microsoft.com/en-us/download/developer-tool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hyperlink" Target="https://code.visualstudio.com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www.instagram.com/striversity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triversity1?lang=en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programming-languages-compared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6" y="3555037"/>
            <a:ext cx="951154" cy="951154"/>
          </a:xfrm>
          <a:prstGeom prst="rect">
            <a:avLst/>
          </a:prstGeom>
        </p:spPr>
      </p:pic>
      <p:pic>
        <p:nvPicPr>
          <p:cNvPr id="24" name="Picture 23" descr="python-masco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5" y="2263591"/>
            <a:ext cx="2639877" cy="659969"/>
          </a:xfrm>
          <a:prstGeom prst="rect">
            <a:avLst/>
          </a:prstGeom>
        </p:spPr>
      </p:pic>
      <p:pic>
        <p:nvPicPr>
          <p:cNvPr id="4" name="Picture 3" descr="The_C_Programming_Languag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4" y="2999733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1.4 </a:t>
            </a:r>
            <a:r>
              <a:rPr lang="mr-IN" dirty="0" smtClean="0"/>
              <a:t>–</a:t>
            </a:r>
            <a:r>
              <a:rPr lang="en-US" dirty="0" smtClean="0"/>
              <a:t> Windows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</a:t>
            </a:r>
            <a:r>
              <a:rPr lang="en-US" dirty="0" smtClean="0"/>
              <a:t>Visual Studio*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1.5 - </a:t>
            </a:r>
            <a:r>
              <a:rPr lang="en-US" dirty="0" err="1" smtClean="0"/>
              <a:t>VSCode</a:t>
            </a:r>
            <a:r>
              <a:rPr lang="en-US" dirty="0" smtClean="0"/>
              <a:t> Plugins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2.1 </a:t>
            </a:r>
            <a:r>
              <a:rPr lang="mr-IN" dirty="0" smtClean="0"/>
              <a:t>–</a:t>
            </a:r>
            <a:r>
              <a:rPr lang="en-US" dirty="0" smtClean="0"/>
              <a:t> Go, C,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Go, C, and C++.</a:t>
            </a:r>
          </a:p>
          <a:p>
            <a:pPr lvl="1"/>
            <a:r>
              <a:rPr lang="en-US" dirty="0" smtClean="0"/>
              <a:t>Do not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2.2 </a:t>
            </a:r>
            <a:r>
              <a:rPr lang="mr-IN" dirty="0" smtClean="0"/>
              <a:t>–</a:t>
            </a:r>
            <a:r>
              <a:rPr lang="en-US" dirty="0" smtClean="0"/>
              <a:t> Java and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Java and C++.</a:t>
            </a:r>
          </a:p>
          <a:p>
            <a:pPr lvl="1"/>
            <a:r>
              <a:rPr lang="en-US" dirty="0" smtClean="0"/>
              <a:t>Must use a class for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2.3 </a:t>
            </a:r>
            <a:r>
              <a:rPr lang="mr-IN" dirty="0" smtClean="0"/>
              <a:t>–</a:t>
            </a:r>
            <a:r>
              <a:rPr lang="en-US" dirty="0" smtClean="0"/>
              <a:t> Groovy,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Print ‘Hello, World’ followed by a new line in Groovy, </a:t>
            </a:r>
            <a:r>
              <a:rPr lang="en-US" dirty="0" err="1" smtClean="0"/>
              <a:t>Scala</a:t>
            </a:r>
            <a:r>
              <a:rPr lang="en-US" dirty="0" smtClean="0"/>
              <a:t>, and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JVM (Java Virtual Machine) Illustrated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8133" y="3990622"/>
            <a:ext cx="4826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8133" y="1405468"/>
            <a:ext cx="4826000" cy="24101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8133" y="3646311"/>
            <a:ext cx="4826000" cy="3443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(Linux, Mac, Windows, etc.)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91643" y="2111021"/>
            <a:ext cx="2393245" cy="11796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45198" y="2111021"/>
            <a:ext cx="55880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15823" y="2195690"/>
            <a:ext cx="564443" cy="45155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77911" y="2918177"/>
            <a:ext cx="207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5249" y="2195690"/>
            <a:ext cx="609595" cy="4515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1156" y="2107820"/>
            <a:ext cx="982132" cy="11796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5467" y="2195690"/>
            <a:ext cx="609599" cy="451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07957" y="2031999"/>
            <a:ext cx="1422399" cy="36124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02316" y="2545645"/>
            <a:ext cx="1428040" cy="4289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Groovy App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02316" y="3081867"/>
            <a:ext cx="1428040" cy="4233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Scala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202316" y="3646311"/>
            <a:ext cx="1428040" cy="4120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A brief look at how programming languages have changed over time</a:t>
            </a:r>
          </a:p>
          <a:p>
            <a:pPr lvl="1"/>
            <a:r>
              <a:rPr lang="en-US" dirty="0" smtClean="0"/>
              <a:t>Year first released</a:t>
            </a:r>
          </a:p>
          <a:p>
            <a:pPr lvl="1"/>
            <a:r>
              <a:rPr lang="en-US" dirty="0" smtClean="0"/>
              <a:t>Language influenced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Language Chart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61176964"/>
              </p:ext>
            </p:extLst>
          </p:nvPr>
        </p:nvGraphicFramePr>
        <p:xfrm>
          <a:off x="203199" y="1058771"/>
          <a:ext cx="8726311" cy="398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049"/>
                <a:gridCol w="1505933"/>
                <a:gridCol w="813202"/>
                <a:gridCol w="2288482"/>
                <a:gridCol w="33616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Year Released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r>
                        <a:rPr lang="en-US" sz="1200" baseline="0" dirty="0" smtClean="0"/>
                        <a:t> By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Influenced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44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 (BCPL,</a:t>
                      </a:r>
                      <a:r>
                        <a:rPr lang="en-US" sz="1200" baseline="0" dirty="0" smtClean="0"/>
                        <a:t> CPL), Algo-68, Assembly, PL/I, Fortran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C++, C--,</a:t>
                      </a:r>
                      <a:r>
                        <a:rPr lang="en-US" sz="1200" baseline="0" dirty="0" smtClean="0"/>
                        <a:t> C#, Objective-C, D, Go, Java, Rust, Verilog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34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Ada,</a:t>
                      </a:r>
                      <a:r>
                        <a:rPr lang="en-US" sz="1200" baseline="0" dirty="0" smtClean="0"/>
                        <a:t> Algo-68, C, </a:t>
                      </a:r>
                      <a:r>
                        <a:rPr lang="en-US" sz="1200" baseline="0" dirty="0" err="1" smtClean="0"/>
                        <a:t>Simula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Ada-95, C#, C99, D, Java, Rust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Algo-68,</a:t>
                      </a:r>
                      <a:r>
                        <a:rPr lang="en-US" sz="1200" baseline="0" dirty="0" smtClean="0"/>
                        <a:t> C, C++, </a:t>
                      </a:r>
                      <a:r>
                        <a:rPr lang="en-US" sz="1200" baseline="0" dirty="0" err="1" smtClean="0"/>
                        <a:t>Haskel</a:t>
                      </a:r>
                      <a:r>
                        <a:rPr lang="en-US" sz="1200" baseline="0" dirty="0" smtClean="0"/>
                        <a:t>, Java, List, Modula-3, Perl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CoffeeScript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D, F#, Go, Groovy, JavaScript, Julia, </a:t>
                      </a:r>
                      <a:r>
                        <a:rPr lang="en-US" sz="1200" baseline="0" dirty="0" err="1" smtClean="0"/>
                        <a:t>Nim</a:t>
                      </a:r>
                      <a:r>
                        <a:rPr lang="en-US" sz="1200" baseline="0" dirty="0" smtClean="0"/>
                        <a:t>, Ruby, Swift</a:t>
                      </a:r>
                      <a:endParaRPr lang="en-US" sz="1200" dirty="0"/>
                    </a:p>
                  </a:txBody>
                  <a:tcPr/>
                </a:tc>
              </a:tr>
              <a:tr h="77011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Ada-83, C++, C#, Eiffel, Modula-3, Objective-C, Object 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Ada 2005, C#, </a:t>
                      </a:r>
                      <a:r>
                        <a:rPr lang="en-US" sz="1200" dirty="0" err="1" smtClean="0"/>
                        <a:t>Clojure</a:t>
                      </a:r>
                      <a:r>
                        <a:rPr lang="en-US" sz="1200" dirty="0" smtClean="0"/>
                        <a:t>, Groovy, J#, JavaScript, </a:t>
                      </a:r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Python, </a:t>
                      </a:r>
                      <a:r>
                        <a:rPr lang="en-US" sz="1200" dirty="0" err="1" smtClean="0"/>
                        <a:t>Scala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Groovy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Ruby, Perl,</a:t>
                      </a:r>
                      <a:r>
                        <a:rPr lang="en-US" sz="1200" baseline="0" dirty="0" smtClean="0"/>
                        <a:t>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Java, Eiffel, </a:t>
                      </a:r>
                      <a:r>
                        <a:rPr lang="en-US" sz="1200" dirty="0" err="1" smtClean="0"/>
                        <a:t>Erland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Haskel</a:t>
                      </a:r>
                      <a:r>
                        <a:rPr lang="en-US" sz="1200" dirty="0" smtClean="0"/>
                        <a:t>, Lisp, </a:t>
                      </a:r>
                      <a:r>
                        <a:rPr lang="en-US" sz="1200" dirty="0" err="1" smtClean="0"/>
                        <a:t>Ocaml</a:t>
                      </a:r>
                      <a:r>
                        <a:rPr lang="en-US" sz="1200" dirty="0" smtClean="0"/>
                        <a:t>, Scheme, Smalltalk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Kotlin</a:t>
                      </a:r>
                      <a:r>
                        <a:rPr lang="en-US" sz="1200" dirty="0" smtClean="0"/>
                        <a:t>, F#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</a:t>
                      </a:r>
                      <a:r>
                        <a:rPr lang="en-US" sz="1200" dirty="0" err="1" smtClean="0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C, C++,</a:t>
                      </a:r>
                      <a:r>
                        <a:rPr lang="en-US" sz="1200" baseline="0" dirty="0" smtClean="0"/>
                        <a:t> CSP, Limbo, Modula, Pascal, Smalltalk, Python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Crystal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2.4 </a:t>
            </a:r>
            <a:r>
              <a:rPr lang="mr-IN" dirty="0" smtClean="0"/>
              <a:t>–</a:t>
            </a:r>
            <a:r>
              <a:rPr lang="en-US" dirty="0" smtClean="0"/>
              <a:t> History of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6602" b="16602"/>
          <a:stretch>
            <a:fillRect/>
          </a:stretch>
        </p:blipFill>
        <p:spPr>
          <a:xfrm>
            <a:off x="301752" y="1213014"/>
            <a:ext cx="8503920" cy="3429000"/>
          </a:xfrm>
        </p:spPr>
      </p:pic>
    </p:spTree>
    <p:extLst>
      <p:ext uri="{BB962C8B-B14F-4D97-AF65-F5344CB8AC3E}">
        <p14:creationId xmlns:p14="http://schemas.microsoft.com/office/powerpoint/2010/main" val="11085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Chapter 1 </a:t>
            </a:r>
            <a:r>
              <a:rPr lang="mr-IN" dirty="0" smtClean="0">
                <a:solidFill>
                  <a:srgbClr val="FF6600"/>
                </a:solidFill>
              </a:rPr>
              <a:t>–</a:t>
            </a:r>
            <a:r>
              <a:rPr lang="en-US" dirty="0" smtClean="0">
                <a:solidFill>
                  <a:srgbClr val="FF6600"/>
                </a:solidFill>
              </a:rPr>
              <a:t> Installation/Setup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2134467"/>
            <a:ext cx="8503920" cy="169718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Installation of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/>
              <a:t>Compilers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C, C++, Go, Groovy, Java, </a:t>
            </a:r>
            <a:r>
              <a:rPr lang="en-US" dirty="0" err="1" smtClean="0"/>
              <a:t>Scala</a:t>
            </a:r>
            <a:r>
              <a:rPr lang="en-US" dirty="0" smtClean="0"/>
              <a:t>, and Python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Editor/IDE</a:t>
            </a:r>
          </a:p>
          <a:p>
            <a:pPr marL="1428750" lvl="2" indent="-514350" algn="l">
              <a:buFont typeface="+mj-lt"/>
              <a:buAutoNum type="romanLcPeriod" startAt="2"/>
            </a:pPr>
            <a:r>
              <a:rPr lang="en-US" dirty="0" smtClean="0"/>
              <a:t>Visual Studio Code</a:t>
            </a:r>
          </a:p>
          <a:p>
            <a:pPr marL="971550" lvl="1" indent="-514350" algn="l">
              <a:buFont typeface="+mj-lt"/>
              <a:buAutoNum type="romanLcPeriod" startAt="2"/>
            </a:pPr>
            <a:r>
              <a:rPr lang="en-US" dirty="0" smtClean="0"/>
              <a:t>Version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71550" lvl="1" indent="-514350" algn="l">
              <a:buFont typeface="+mj-lt"/>
              <a:buAutoNum type="romanLcPeriod" startAt="2"/>
            </a:pP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Basic Types Available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Boolean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Byte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Character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Integer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Floating Point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mtClean="0"/>
              <a:t>Variable Declaration &amp; Initialization</a:t>
            </a:r>
            <a:r>
              <a:rPr lang="en-US" dirty="0" smtClean="0"/>
              <a:t>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Print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Basic Types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3.1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The_C_Programming_Languag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30758"/>
            <a:ext cx="1295500" cy="12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025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23544336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6856527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</a:p>
          <a:p>
            <a:pPr lvl="1"/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Unless initialized, a variable can have any value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0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3.2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C++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c++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578999"/>
            <a:ext cx="951154" cy="9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9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r>
              <a:rPr lang="en-US" dirty="0" smtClean="0"/>
              <a:t>PIT FALL: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Concrete type is really an int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6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7808941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 (signed)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255, 0 to 65535, or 0 to 1114111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short, 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signed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-32,768 to 32,767 or 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or 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64,536 or 0 to 4,294,967,295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long, 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-2,147,483,648</a:t>
                      </a:r>
                      <a:r>
                        <a:rPr lang="en-US" baseline="0" dirty="0" smtClean="0"/>
                        <a:t> to 2,147,483,647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to 4,294,967,295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9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1.1 </a:t>
            </a:r>
            <a:r>
              <a:rPr lang="mr-IN" dirty="0" smtClean="0"/>
              <a:t>–</a:t>
            </a:r>
            <a:r>
              <a:rPr lang="en-US" dirty="0" smtClean="0"/>
              <a:t>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3947972"/>
              </p:ext>
            </p:extLst>
          </p:nvPr>
        </p:nvGraphicFramePr>
        <p:xfrm>
          <a:off x="301625" y="1189038"/>
          <a:ext cx="85345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1"/>
                <a:gridCol w="1117600"/>
                <a:gridCol w="3104444"/>
                <a:gridCol w="2740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1.2E-38 to 3.4E+38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2.3E-308 to 1.7E+308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decimal places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3.4E-4932 to 1.1+4932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 decimal places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5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char age;</a:t>
            </a:r>
          </a:p>
          <a:p>
            <a:pPr lvl="4"/>
            <a:r>
              <a:rPr lang="en-US" dirty="0"/>
              <a:t>PIT </a:t>
            </a:r>
            <a:r>
              <a:rPr lang="en-US" dirty="0" smtClean="0"/>
              <a:t>FALL:</a:t>
            </a:r>
            <a:endParaRPr lang="en-US" dirty="0" smtClean="0">
              <a:solidFill>
                <a:srgbClr val="FF0000"/>
              </a:solidFill>
            </a:endParaRPr>
          </a:p>
          <a:p>
            <a:pPr lvl="5"/>
            <a:r>
              <a:rPr lang="en-US" dirty="0" smtClean="0">
                <a:solidFill>
                  <a:srgbClr val="FF0000"/>
                </a:solidFill>
              </a:rPr>
              <a:t>Unless </a:t>
            </a:r>
            <a:r>
              <a:rPr lang="en-US" dirty="0">
                <a:solidFill>
                  <a:srgbClr val="FF0000"/>
                </a:solidFill>
              </a:rPr>
              <a:t>initialized, a variable can have any </a:t>
            </a:r>
            <a:r>
              <a:rPr lang="en-US" dirty="0" smtClean="0">
                <a:solidFill>
                  <a:srgbClr val="FF0000"/>
                </a:solidFill>
              </a:rPr>
              <a:t>value.</a:t>
            </a:r>
            <a:endParaRPr lang="en-US" dirty="0" smtClean="0"/>
          </a:p>
          <a:p>
            <a:pPr lvl="2"/>
            <a:r>
              <a:rPr lang="en-US" dirty="0" smtClean="0"/>
              <a:t>&lt;type&gt; &lt;identifier&gt; = &lt;expression&gt;;</a:t>
            </a:r>
          </a:p>
          <a:p>
            <a:pPr lvl="3"/>
            <a:r>
              <a:rPr lang="en-US" dirty="0" smtClean="0"/>
              <a:t>Ex: char age = 35;</a:t>
            </a:r>
            <a:endParaRPr lang="en-US" dirty="0"/>
          </a:p>
          <a:p>
            <a:pPr lvl="2"/>
            <a:r>
              <a:rPr lang="en-US" dirty="0" smtClean="0"/>
              <a:t>auto &lt;identifier&gt; = &lt;expression&gt;;</a:t>
            </a:r>
          </a:p>
          <a:p>
            <a:pPr lvl="3"/>
            <a:r>
              <a:rPr lang="en-US" dirty="0" smtClean="0"/>
              <a:t>Ex: auto age = 35;</a:t>
            </a:r>
          </a:p>
        </p:txBody>
      </p:sp>
    </p:spTree>
    <p:extLst>
      <p:ext uri="{BB962C8B-B14F-4D97-AF65-F5344CB8AC3E}">
        <p14:creationId xmlns:p14="http://schemas.microsoft.com/office/powerpoint/2010/main" val="12486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3.3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505453"/>
            <a:ext cx="1174209" cy="11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Go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pPr lvl="2"/>
            <a:r>
              <a:rPr lang="en-US" dirty="0" smtClean="0"/>
              <a:t>Complex*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20687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6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Aliases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74446022"/>
              </p:ext>
            </p:extLst>
          </p:nvPr>
        </p:nvGraphicFramePr>
        <p:xfrm>
          <a:off x="301625" y="1189038"/>
          <a:ext cx="8534527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uint8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Alias for 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or 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uintptr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enough to store a pointer value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3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3013354"/>
              </p:ext>
            </p:extLst>
          </p:nvPr>
        </p:nvGraphicFramePr>
        <p:xfrm>
          <a:off x="301625" y="1189038"/>
          <a:ext cx="853452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65535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to 4294967295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18446744073709551615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8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7634193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6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&lt;type&gt;;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byte;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[&lt;type&gt;] = &lt;expression&gt;;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35;</a:t>
            </a:r>
            <a:endParaRPr lang="en-US" dirty="0"/>
          </a:p>
          <a:p>
            <a:pPr lvl="2"/>
            <a:r>
              <a:rPr lang="en-US" dirty="0" smtClean="0"/>
              <a:t>&lt;identifier&gt; := &lt;expression&gt;;</a:t>
            </a:r>
          </a:p>
          <a:p>
            <a:pPr lvl="3"/>
            <a:r>
              <a:rPr lang="en-US" dirty="0" smtClean="0"/>
              <a:t>Ex: age := 35;</a:t>
            </a:r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Can only be used in a function or code block.</a:t>
            </a:r>
          </a:p>
        </p:txBody>
      </p:sp>
    </p:spTree>
    <p:extLst>
      <p:ext uri="{BB962C8B-B14F-4D97-AF65-F5344CB8AC3E}">
        <p14:creationId xmlns:p14="http://schemas.microsoft.com/office/powerpoint/2010/main" val="13969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3.4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Java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java-masc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455658"/>
            <a:ext cx="1291188" cy="1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Compilers &amp; Interpreters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Language 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/dl/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www.scala-lang.org</a:t>
            </a:r>
            <a:r>
              <a:rPr lang="en-US" dirty="0">
                <a:hlinkClick r:id="rId3"/>
              </a:rPr>
              <a:t>/download/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/downloads/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Groovy : </a:t>
            </a:r>
            <a:r>
              <a:rPr lang="en-US" dirty="0">
                <a:hlinkClick r:id="rId5"/>
              </a:rPr>
              <a:t>http://groovy-lang.org/</a:t>
            </a:r>
            <a:r>
              <a:rPr lang="en-US" dirty="0" smtClean="0">
                <a:hlinkClick r:id="rId5"/>
              </a:rPr>
              <a:t>download.html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 :  </a:t>
            </a:r>
            <a:r>
              <a:rPr lang="en-US" dirty="0">
                <a:hlinkClick r:id="rId6"/>
              </a:rPr>
              <a:t>https://www.java.com/en/download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C/C++ </a:t>
            </a:r>
            <a:r>
              <a:rPr lang="en-US" dirty="0"/>
              <a:t>(windows): </a:t>
            </a:r>
            <a:r>
              <a:rPr lang="en-US" dirty="0">
                <a:hlinkClick r:id="rId7"/>
              </a:rPr>
              <a:t>https://www.microsoft.com/en-us/download/developer-</a:t>
            </a:r>
            <a:r>
              <a:rPr lang="en-US" dirty="0" smtClean="0">
                <a:hlinkClick r:id="rId7"/>
              </a:rPr>
              <a:t>tools.aspx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5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8053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boolean</a:t>
            </a:r>
            <a:r>
              <a:rPr lang="en-US" dirty="0" smtClean="0"/>
              <a:t>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72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5314702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0705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No Unsigned Types?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933" b="-14933"/>
          <a:stretch>
            <a:fillRect/>
          </a:stretch>
        </p:blipFill>
        <p:spPr>
          <a:xfrm>
            <a:off x="301625" y="1144588"/>
            <a:ext cx="8504238" cy="3429000"/>
          </a:xfrm>
        </p:spPr>
      </p:pic>
    </p:spTree>
    <p:extLst>
      <p:ext uri="{BB962C8B-B14F-4D97-AF65-F5344CB8AC3E}">
        <p14:creationId xmlns:p14="http://schemas.microsoft.com/office/powerpoint/2010/main" val="25078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&lt;expression&gt;;</a:t>
            </a:r>
          </a:p>
          <a:p>
            <a:pPr lvl="3"/>
            <a:r>
              <a:rPr lang="en-US" dirty="0" smtClean="0"/>
              <a:t>Ex: byte age = 35;</a:t>
            </a:r>
            <a:endParaRPr lang="en-US" dirty="0"/>
          </a:p>
          <a:p>
            <a:pPr lvl="4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Variables MUST be initialized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52900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3.5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Groovy Basic Data Types &amp;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10" name="Picture 9" descr="1200px-Groovy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90576"/>
            <a:ext cx="1635603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352942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smtClean="0"/>
              <a:t>Boolean,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6087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62014683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SCM : </a:t>
            </a:r>
            <a:r>
              <a:rPr lang="en-US" dirty="0">
                <a:hlinkClick r:id="rId2"/>
              </a:rPr>
              <a:t>https://git-scm.com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00473096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6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default, Groovy wraps primitive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&lt;type&gt; &lt;identifier&gt;</a:t>
            </a:r>
          </a:p>
          <a:p>
            <a:pPr lvl="3"/>
            <a:r>
              <a:rPr lang="en-US" dirty="0" smtClean="0"/>
              <a:t>Ex: byte age;</a:t>
            </a:r>
          </a:p>
          <a:p>
            <a:pPr lvl="2"/>
            <a:r>
              <a:rPr lang="en-US" dirty="0" smtClean="0"/>
              <a:t>&lt;</a:t>
            </a:r>
            <a:r>
              <a:rPr lang="en-US" dirty="0"/>
              <a:t>type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byte age = 35;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&lt;identifier&gt; = [value]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Primitive types are wrapped in an object.</a:t>
            </a:r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287667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Section 3.6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E65B0D"/>
                </a:solidFill>
              </a:rPr>
              <a:t>Scala</a:t>
            </a:r>
            <a:r>
              <a:rPr lang="en-US" sz="5400" dirty="0" smtClean="0">
                <a:solidFill>
                  <a:srgbClr val="E65B0D"/>
                </a:solidFill>
              </a:rPr>
              <a:t> Basic 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8" name="Picture 7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38" y="706219"/>
            <a:ext cx="634805" cy="9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Integral</a:t>
            </a:r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40781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oolean, true, false</a:t>
            </a:r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oolean</a:t>
            </a:r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781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667184"/>
              </p:ext>
            </p:extLst>
          </p:nvPr>
        </p:nvGraphicFramePr>
        <p:xfrm>
          <a:off x="301625" y="1189038"/>
          <a:ext cx="853452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/>
                <a:gridCol w="1642533"/>
                <a:gridCol w="4710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-128</a:t>
                      </a:r>
                      <a:r>
                        <a:rPr lang="en-US" baseline="0" dirty="0" smtClean="0"/>
                        <a:t> to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-32768 to 32767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-2147483648 to 2147483647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-9223372036854775808 to 9223372036854775807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Floating-Point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3653074"/>
              </p:ext>
            </p:extLst>
          </p:nvPr>
        </p:nvGraphicFramePr>
        <p:xfrm>
          <a:off x="301625" y="1189038"/>
          <a:ext cx="85345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4"/>
                <a:gridCol w="1646112"/>
                <a:gridCol w="4572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Values/Range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32-bits floating-point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IEEE-754 64-bigs</a:t>
                      </a:r>
                      <a:r>
                        <a:rPr lang="en-US" baseline="0" dirty="0" smtClean="0"/>
                        <a:t> floating-point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3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is an Object!!!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wraps primitive numeric types in an object.</a:t>
            </a:r>
          </a:p>
          <a:p>
            <a:pPr lvl="1"/>
            <a:r>
              <a:rPr lang="en-US" dirty="0" smtClean="0"/>
              <a:t>Using a class to work with and represent a primitive type is sometimes called boxing and unboxing of the primitive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&lt;identifier&gt;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= 35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&lt;</a:t>
            </a:r>
            <a:r>
              <a:rPr lang="en-US" dirty="0" smtClean="0"/>
              <a:t>identifier&gt; : [type]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err="1" smtClean="0"/>
              <a:t>var</a:t>
            </a:r>
            <a:r>
              <a:rPr lang="en-US" dirty="0" smtClean="0"/>
              <a:t> age : Byte = 35;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</a:t>
            </a:r>
            <a:r>
              <a:rPr lang="en-US" smtClean="0"/>
              <a:t>value.</a:t>
            </a:r>
            <a:endParaRPr lang="en-US" dirty="0" smtClean="0"/>
          </a:p>
          <a:p>
            <a:pPr lvl="2"/>
            <a:r>
              <a:rPr lang="en-US" dirty="0" smtClean="0"/>
              <a:t>Since variables for primitive types are boxed, they get </a:t>
            </a:r>
            <a:r>
              <a:rPr lang="en-US" b="1" i="1" dirty="0" smtClean="0"/>
              <a:t>sensible</a:t>
            </a:r>
            <a:r>
              <a:rPr lang="en-US" dirty="0" smtClean="0"/>
              <a:t>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13301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VSCode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Auto-Open Markdown Preview (</a:t>
            </a:r>
            <a:r>
              <a:rPr lang="en-US" dirty="0" err="1"/>
              <a:t>hnw</a:t>
            </a:r>
            <a:r>
              <a:rPr lang="en-US" dirty="0"/>
              <a:t>)</a:t>
            </a:r>
          </a:p>
          <a:p>
            <a:r>
              <a:rPr lang="en-US" dirty="0"/>
              <a:t>C/C++ (Microsoft)</a:t>
            </a:r>
          </a:p>
          <a:p>
            <a:r>
              <a:rPr lang="en-US" dirty="0"/>
              <a:t>C/C++ snippets (Harsh)</a:t>
            </a:r>
          </a:p>
          <a:p>
            <a:r>
              <a:rPr lang="en-US" dirty="0"/>
              <a:t>Code Runner (Jun Han)</a:t>
            </a:r>
          </a:p>
          <a:p>
            <a:r>
              <a:rPr lang="en-US" dirty="0"/>
              <a:t>Diff Tool (</a:t>
            </a:r>
            <a:r>
              <a:rPr lang="en-US" dirty="0" err="1"/>
              <a:t>jinshihou</a:t>
            </a:r>
            <a:r>
              <a:rPr lang="en-US" dirty="0"/>
              <a:t>)</a:t>
            </a:r>
          </a:p>
          <a:p>
            <a:r>
              <a:rPr lang="en-US" dirty="0"/>
              <a:t>Go (</a:t>
            </a:r>
            <a:r>
              <a:rPr lang="en-US" dirty="0" err="1"/>
              <a:t>lukehoban</a:t>
            </a:r>
            <a:r>
              <a:rPr lang="en-US" dirty="0"/>
              <a:t>)</a:t>
            </a:r>
          </a:p>
          <a:p>
            <a:r>
              <a:rPr lang="en-US" dirty="0"/>
              <a:t>Language Support for Java(TM) by Red Hat (Red Hat)</a:t>
            </a:r>
          </a:p>
          <a:p>
            <a:r>
              <a:rPr lang="en-US" dirty="0"/>
              <a:t>Python (Don </a:t>
            </a:r>
            <a:r>
              <a:rPr lang="en-US" dirty="0" err="1"/>
              <a:t>Jayamanne</a:t>
            </a:r>
            <a:r>
              <a:rPr lang="en-US" dirty="0"/>
              <a:t>)</a:t>
            </a:r>
          </a:p>
          <a:p>
            <a:r>
              <a:rPr lang="en-US" dirty="0" err="1"/>
              <a:t>Scala</a:t>
            </a:r>
            <a:r>
              <a:rPr lang="en-US" dirty="0"/>
              <a:t> (</a:t>
            </a:r>
            <a:r>
              <a:rPr lang="en-US" dirty="0" err="1"/>
              <a:t>Lilya</a:t>
            </a:r>
            <a:r>
              <a:rPr lang="en-US" dirty="0"/>
              <a:t> </a:t>
            </a:r>
            <a:r>
              <a:rPr lang="en-US" dirty="0" err="1"/>
              <a:t>Tryapitsin</a:t>
            </a:r>
            <a:r>
              <a:rPr lang="en-US" dirty="0"/>
              <a:t>)</a:t>
            </a:r>
          </a:p>
          <a:p>
            <a:r>
              <a:rPr lang="en-US" dirty="0"/>
              <a:t>TODO Parser (</a:t>
            </a:r>
            <a:r>
              <a:rPr lang="en-US" dirty="0" err="1"/>
              <a:t>minhthai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8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FF6600"/>
                </a:solidFill>
              </a:rPr>
              <a:t>Section </a:t>
            </a:r>
            <a:r>
              <a:rPr lang="en-US" smtClean="0">
                <a:solidFill>
                  <a:srgbClr val="FF6600"/>
                </a:solidFill>
              </a:rPr>
              <a:t>3.7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1138" y="2279418"/>
            <a:ext cx="60987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65B0D"/>
                </a:solidFill>
              </a:rPr>
              <a:t>Python Basic </a:t>
            </a:r>
            <a:r>
              <a:rPr lang="en-US" sz="5400" dirty="0" smtClean="0">
                <a:solidFill>
                  <a:srgbClr val="E65B0D"/>
                </a:solidFill>
              </a:rPr>
              <a:t>Data Types Variables</a:t>
            </a:r>
            <a:endParaRPr lang="en-US" sz="5400" dirty="0">
              <a:solidFill>
                <a:srgbClr val="E65B0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388" y="763088"/>
            <a:ext cx="884501" cy="8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types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Numeric</a:t>
            </a:r>
          </a:p>
          <a:p>
            <a:pPr lvl="2"/>
            <a:r>
              <a:rPr lang="en-US" dirty="0" smtClean="0"/>
              <a:t>Integral</a:t>
            </a:r>
            <a:endParaRPr lang="en-US" dirty="0" smtClean="0"/>
          </a:p>
          <a:p>
            <a:pPr lvl="2"/>
            <a:r>
              <a:rPr lang="en-US" dirty="0" smtClean="0"/>
              <a:t>Floating Point</a:t>
            </a:r>
          </a:p>
          <a:p>
            <a:r>
              <a:rPr lang="en-US" dirty="0" smtClean="0"/>
              <a:t>Variables declaration and definition</a:t>
            </a:r>
            <a:endParaRPr lang="en-US" dirty="0" smtClean="0"/>
          </a:p>
          <a:p>
            <a:r>
              <a:rPr lang="en-US" dirty="0" smtClean="0"/>
              <a:t>Printing variables</a:t>
            </a:r>
          </a:p>
        </p:txBody>
      </p:sp>
    </p:spTree>
    <p:extLst>
      <p:ext uri="{BB962C8B-B14F-4D97-AF65-F5344CB8AC3E}">
        <p14:creationId xmlns:p14="http://schemas.microsoft.com/office/powerpoint/2010/main" val="7332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Keywords</a:t>
            </a:r>
          </a:p>
          <a:p>
            <a:pPr lvl="1"/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rue</a:t>
            </a:r>
            <a:r>
              <a:rPr lang="en-US" dirty="0" smtClean="0"/>
              <a:t>, </a:t>
            </a:r>
            <a:r>
              <a:rPr lang="en-US" dirty="0" smtClean="0"/>
              <a:t>False</a:t>
            </a:r>
            <a:endParaRPr lang="en-US" dirty="0" smtClean="0"/>
          </a:p>
          <a:p>
            <a:r>
              <a:rPr lang="en-US" dirty="0" smtClean="0"/>
              <a:t>Type</a:t>
            </a:r>
          </a:p>
          <a:p>
            <a:pPr lvl="1"/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/>
              <a:t>Values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rue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alse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075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</a:t>
            </a:r>
            <a:r>
              <a:rPr lang="en-US" dirty="0" smtClean="0"/>
              <a:t>ic </a:t>
            </a:r>
            <a:r>
              <a:rPr lang="en-US" dirty="0" smtClean="0"/>
              <a:t>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5411633"/>
              </p:ext>
            </p:extLst>
          </p:nvPr>
        </p:nvGraphicFramePr>
        <p:xfrm>
          <a:off x="301621" y="1189038"/>
          <a:ext cx="8534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65"/>
                <a:gridCol w="4267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r>
              <a:rPr lang="en-US" dirty="0" smtClean="0"/>
              <a:t>Declaring variables</a:t>
            </a:r>
          </a:p>
          <a:p>
            <a:pPr lvl="1"/>
            <a:r>
              <a:rPr lang="en-US" dirty="0" smtClean="0"/>
              <a:t>Basic Syntax</a:t>
            </a:r>
          </a:p>
          <a:p>
            <a:pPr lvl="2"/>
            <a:r>
              <a:rPr lang="en-US" dirty="0" smtClean="0"/>
              <a:t>&lt;</a:t>
            </a:r>
            <a:r>
              <a:rPr lang="en-US" dirty="0" smtClean="0"/>
              <a:t>identifier&gt; = &lt;expression&gt;</a:t>
            </a:r>
          </a:p>
          <a:p>
            <a:pPr lvl="3"/>
            <a:r>
              <a:rPr lang="en-US" dirty="0" smtClean="0"/>
              <a:t>Ex: </a:t>
            </a:r>
            <a:r>
              <a:rPr lang="en-US" dirty="0" smtClean="0"/>
              <a:t>age </a:t>
            </a:r>
            <a:r>
              <a:rPr lang="en-US" dirty="0" smtClean="0"/>
              <a:t>= 35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All primitive variables must be assigned a value.</a:t>
            </a:r>
          </a:p>
          <a:p>
            <a:pPr lvl="2"/>
            <a:r>
              <a:rPr lang="en-US" dirty="0" smtClean="0"/>
              <a:t>An exception is thrown </a:t>
            </a:r>
            <a:r>
              <a:rPr lang="en-US" dirty="0" smtClean="0"/>
              <a:t>when accessing a variable that isn’t defined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68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Programming Languages Compared</a:t>
            </a:r>
          </a:p>
        </p:txBody>
      </p:sp>
      <p:pic>
        <p:nvPicPr>
          <p:cNvPr id="5" name="Picture 4" descr="STRIVERSITY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3076955"/>
            <a:ext cx="3453872" cy="2590404"/>
          </a:xfrm>
          <a:prstGeom prst="rect">
            <a:avLst/>
          </a:prstGeom>
        </p:spPr>
      </p:pic>
      <p:pic>
        <p:nvPicPr>
          <p:cNvPr id="7" name="Picture 6" descr="instagram-2016.svg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4328582"/>
            <a:ext cx="451556" cy="338667"/>
          </a:xfrm>
          <a:prstGeom prst="rect">
            <a:avLst/>
          </a:prstGeom>
        </p:spPr>
      </p:pic>
      <p:pic>
        <p:nvPicPr>
          <p:cNvPr id="9" name="Picture 8" descr="twitter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28582"/>
            <a:ext cx="451556" cy="338667"/>
          </a:xfrm>
          <a:prstGeom prst="rect">
            <a:avLst/>
          </a:prstGeom>
        </p:spPr>
      </p:pic>
      <p:pic>
        <p:nvPicPr>
          <p:cNvPr id="3" name="Picture 2" descr="sca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8" y="2456009"/>
            <a:ext cx="634805" cy="935102"/>
          </a:xfrm>
          <a:prstGeom prst="rect">
            <a:avLst/>
          </a:prstGeom>
        </p:spPr>
      </p:pic>
      <p:pic>
        <p:nvPicPr>
          <p:cNvPr id="14" name="Picture 13" descr="java-masco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2351224"/>
            <a:ext cx="1291188" cy="1291188"/>
          </a:xfrm>
          <a:prstGeom prst="rect">
            <a:avLst/>
          </a:prstGeom>
        </p:spPr>
      </p:pic>
      <p:pic>
        <p:nvPicPr>
          <p:cNvPr id="16" name="Picture 15" descr="go-masc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9" y="2263591"/>
            <a:ext cx="1174209" cy="1174209"/>
          </a:xfrm>
          <a:prstGeom prst="rect">
            <a:avLst/>
          </a:prstGeom>
        </p:spPr>
      </p:pic>
      <p:pic>
        <p:nvPicPr>
          <p:cNvPr id="20" name="Picture 19" descr="1200px-Groovy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0" y="3788549"/>
            <a:ext cx="1635603" cy="809624"/>
          </a:xfrm>
          <a:prstGeom prst="rect">
            <a:avLst/>
          </a:prstGeom>
        </p:spPr>
      </p:pic>
      <p:pic>
        <p:nvPicPr>
          <p:cNvPr id="23" name="Picture 22" descr="c++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79" y="3469737"/>
            <a:ext cx="951154" cy="951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040" y="2263591"/>
            <a:ext cx="879762" cy="8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Operations/Manipulation: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Replace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/>
              <a:t>Showcase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4 </a:t>
            </a:r>
            <a:r>
              <a:rPr lang="mr-IN" dirty="0" smtClean="0"/>
              <a:t>–</a:t>
            </a:r>
            <a:r>
              <a:rPr lang="en-US" dirty="0" smtClean="0"/>
              <a:t>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Declare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Initialize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Operation/Manipulation: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Calculate Length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Split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dirty="0" smtClean="0"/>
              <a:t>Join/Grow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Print the string ‘</a:t>
            </a:r>
            <a:r>
              <a:rPr lang="en-US" u="sng" dirty="0" smtClean="0">
                <a:solidFill>
                  <a:srgbClr val="3366FF"/>
                </a:solidFill>
              </a:rPr>
              <a:t>Hello, World</a:t>
            </a:r>
            <a:r>
              <a:rPr lang="en-US" dirty="0" smtClean="0">
                <a:solidFill>
                  <a:srgbClr val="3366FF"/>
                </a:solidFill>
              </a:rPr>
              <a:t>!</a:t>
            </a:r>
            <a:r>
              <a:rPr lang="en-US" dirty="0" smtClean="0"/>
              <a:t>’ on Standard 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5 </a:t>
            </a:r>
            <a:r>
              <a:rPr lang="mr-IN" dirty="0" smtClean="0"/>
              <a:t>–</a:t>
            </a:r>
            <a:r>
              <a:rPr lang="en-US" dirty="0" smtClean="0"/>
              <a:t> Map &amp;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2666294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 smtClean="0"/>
              <a:t>Requirements: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complex number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Store a user’s name, age, height, and date of birth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Restrictions: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TIPS: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dirty="0" smtClean="0"/>
              <a:t>UDT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smtClean="0"/>
              <a:t>Tuples</a:t>
            </a:r>
          </a:p>
          <a:p>
            <a:pPr marL="1200150" lvl="2" indent="-285750" algn="l">
              <a:buFont typeface="Arial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 </a:t>
            </a:r>
            <a:r>
              <a:rPr lang="mr-IN" dirty="0" smtClean="0"/>
              <a:t>–</a:t>
            </a:r>
            <a:r>
              <a:rPr lang="en-US" dirty="0" smtClean="0"/>
              <a:t> Compound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188529"/>
            <a:ext cx="8503920" cy="33857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https://github.com/xiliax/programming-languages-</a:t>
            </a:r>
            <a:r>
              <a:rPr lang="en-US" dirty="0" smtClean="0">
                <a:hlinkClick r:id="rId2"/>
              </a:rPr>
              <a:t>compared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cd </a:t>
            </a:r>
            <a:r>
              <a:rPr lang="en-US" smtClean="0"/>
              <a:t>lcp</a:t>
            </a:r>
            <a:endParaRPr lang="en-US" dirty="0" smtClean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</a:t>
            </a:r>
            <a:r>
              <a:rPr lang="en-US" dirty="0" err="1"/>
              <a:t>@github.com:xiliax</a:t>
            </a:r>
            <a:r>
              <a:rPr lang="en-US" dirty="0"/>
              <a:t>/programming-languages-</a:t>
            </a:r>
            <a:r>
              <a:rPr lang="en-US" dirty="0" err="1"/>
              <a:t>compared.git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2" y="1229179"/>
            <a:ext cx="6123922" cy="3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46" y="1200859"/>
            <a:ext cx="6766753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229600" cy="33572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1.2 </a:t>
            </a:r>
            <a:r>
              <a:rPr lang="mr-IN" dirty="0" smtClean="0"/>
              <a:t>–</a:t>
            </a:r>
            <a:r>
              <a:rPr lang="en-US" dirty="0" smtClean="0"/>
              <a:t> Mac OS 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Python*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Go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/>
              <a:t>Scala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&amp; Clang (C/C++</a:t>
            </a:r>
            <a:r>
              <a:rPr lang="en-US" dirty="0" smtClean="0"/>
              <a:t>) - </a:t>
            </a:r>
            <a:r>
              <a:rPr lang="en-US" dirty="0"/>
              <a:t>Available In </a:t>
            </a:r>
            <a:r>
              <a:rPr lang="en-US" dirty="0" err="1" smtClean="0"/>
              <a:t>AppStore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Should install updated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 1.3 </a:t>
            </a:r>
            <a:r>
              <a:rPr lang="mr-IN" dirty="0" smtClean="0"/>
              <a:t>–</a:t>
            </a:r>
            <a:r>
              <a:rPr lang="en-US" dirty="0" smtClean="0"/>
              <a:t> Linux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Pre-installed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Python*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 Installed </a:t>
            </a:r>
            <a:r>
              <a:rPr lang="en-US" dirty="0"/>
              <a:t>- Available In Package </a:t>
            </a:r>
            <a:r>
              <a:rPr lang="en-US" dirty="0" smtClean="0"/>
              <a:t>Repository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/>
              <a:t>Clang or GCC/G+</a:t>
            </a:r>
            <a:r>
              <a:rPr lang="en-US" dirty="0" smtClean="0"/>
              <a:t>+ (C/C++)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Go</a:t>
            </a:r>
            <a:endParaRPr lang="en-US" dirty="0"/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Groovy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Java+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err="1" smtClean="0"/>
              <a:t>Scala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8791" y="4723733"/>
            <a:ext cx="88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*Should install updated version ---- </a:t>
            </a:r>
            <a:r>
              <a:rPr lang="en-US" sz="2000" b="1" baseline="30000" dirty="0" smtClean="0"/>
              <a:t>+</a:t>
            </a:r>
            <a:r>
              <a:rPr lang="en-US" dirty="0" smtClean="0"/>
              <a:t>Not in all </a:t>
            </a:r>
            <a:r>
              <a:rPr lang="en-US" dirty="0" err="1" smtClean="0"/>
              <a:t>distro</a:t>
            </a:r>
            <a:r>
              <a:rPr lang="en-US" dirty="0" smtClean="0"/>
              <a:t> repo.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34623</TotalTime>
  <Words>2556</Words>
  <Application>Microsoft Macintosh PowerPoint</Application>
  <PresentationFormat>On-screen Show (16:9)</PresentationFormat>
  <Paragraphs>640</Paragraphs>
  <Slides>72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Civic</vt:lpstr>
      <vt:lpstr>Programming Languages Compared</vt:lpstr>
      <vt:lpstr>Chapter 1 – Installation/Setup</vt:lpstr>
      <vt:lpstr>Section 1.1 – Course Overview</vt:lpstr>
      <vt:lpstr>Compilers &amp; Interpreters</vt:lpstr>
      <vt:lpstr>Other Tools</vt:lpstr>
      <vt:lpstr>VSCode Plugins</vt:lpstr>
      <vt:lpstr>Course Material</vt:lpstr>
      <vt:lpstr>Section 1.2 – Mac OS X Setup</vt:lpstr>
      <vt:lpstr>Section 1.3 – Linux Setup</vt:lpstr>
      <vt:lpstr>Section 1.4 – Windows Setup</vt:lpstr>
      <vt:lpstr>Section 1.5 - VSCode Plugins Installation</vt:lpstr>
      <vt:lpstr>Chapter 2 – Hello World</vt:lpstr>
      <vt:lpstr>Section 2.1 – Go, C, and C++</vt:lpstr>
      <vt:lpstr>Section 2.2 – Java and C++</vt:lpstr>
      <vt:lpstr>Section 2.3 – Groovy, Scala, and Python</vt:lpstr>
      <vt:lpstr>JVM (Java Virtual Machine) Illustrated</vt:lpstr>
      <vt:lpstr>Section 2.4 – Review</vt:lpstr>
      <vt:lpstr>Section 2.4 – Language Chart</vt:lpstr>
      <vt:lpstr>Section 2.4 – History of Programming Languages</vt:lpstr>
      <vt:lpstr>Chapter 3 – Basic Types &amp; Variables</vt:lpstr>
      <vt:lpstr>Section 3.1</vt:lpstr>
      <vt:lpstr>Basics Data Types</vt:lpstr>
      <vt:lpstr>Integer Data Types</vt:lpstr>
      <vt:lpstr>Float Types</vt:lpstr>
      <vt:lpstr>Variable Declaration</vt:lpstr>
      <vt:lpstr>Section 3.2</vt:lpstr>
      <vt:lpstr>Basics Data Types</vt:lpstr>
      <vt:lpstr>Boolean Type</vt:lpstr>
      <vt:lpstr>Integer Data Types</vt:lpstr>
      <vt:lpstr>Float Types</vt:lpstr>
      <vt:lpstr>Variable Declaration</vt:lpstr>
      <vt:lpstr>Section 3.3</vt:lpstr>
      <vt:lpstr>Basics Data Types</vt:lpstr>
      <vt:lpstr>Boolean Type</vt:lpstr>
      <vt:lpstr>Types Aliases</vt:lpstr>
      <vt:lpstr>Integer Data Types</vt:lpstr>
      <vt:lpstr>Floating-Point Types</vt:lpstr>
      <vt:lpstr>Variable Declaration</vt:lpstr>
      <vt:lpstr>Section 3.4</vt:lpstr>
      <vt:lpstr>Basics Data Types</vt:lpstr>
      <vt:lpstr>Boolean Type</vt:lpstr>
      <vt:lpstr>Integer Data Types</vt:lpstr>
      <vt:lpstr>Floating-Point Types</vt:lpstr>
      <vt:lpstr>Why No Unsigned Types?</vt:lpstr>
      <vt:lpstr>Variable Declaration</vt:lpstr>
      <vt:lpstr>Section 3.5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3.6</vt:lpstr>
      <vt:lpstr>Basics Data Types</vt:lpstr>
      <vt:lpstr>Boolean Type</vt:lpstr>
      <vt:lpstr>Integer Data Types</vt:lpstr>
      <vt:lpstr>Floating-Point Types</vt:lpstr>
      <vt:lpstr>Everything is an Object!!!</vt:lpstr>
      <vt:lpstr>Variable Declaration</vt:lpstr>
      <vt:lpstr>Section 3.7</vt:lpstr>
      <vt:lpstr>Basics Data Types</vt:lpstr>
      <vt:lpstr>Boolean Type</vt:lpstr>
      <vt:lpstr>Numeric Types</vt:lpstr>
      <vt:lpstr>Variable Declaration</vt:lpstr>
      <vt:lpstr>Programming Languages Compared</vt:lpstr>
      <vt:lpstr>Chapter 4 – Strings</vt:lpstr>
      <vt:lpstr>Chapter 5 – Arrays</vt:lpstr>
      <vt:lpstr>Chapter 5 – Map &amp; Dictionary</vt:lpstr>
      <vt:lpstr>Chapter 6 – Compound Types</vt:lpstr>
      <vt:lpstr>Go</vt:lpstr>
      <vt:lpstr>C++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912</cp:revision>
  <dcterms:created xsi:type="dcterms:W3CDTF">2016-01-09T12:23:22Z</dcterms:created>
  <dcterms:modified xsi:type="dcterms:W3CDTF">2017-08-14T12:10:56Z</dcterms:modified>
</cp:coreProperties>
</file>